
<file path=[Content_Types].xml><?xml version="1.0" encoding="utf-8"?>
<Types xmlns="http://schemas.openxmlformats.org/package/2006/content-types">
  <Default Extension="png" ContentType="image/png"/>
  <Default Extension="wma" ContentType="audio/x-ms-wma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308" r:id="rId2"/>
    <p:sldId id="310" r:id="rId3"/>
    <p:sldId id="293" r:id="rId4"/>
    <p:sldId id="294" r:id="rId5"/>
    <p:sldId id="295" r:id="rId6"/>
    <p:sldId id="311" r:id="rId7"/>
    <p:sldId id="312" r:id="rId8"/>
    <p:sldId id="297" r:id="rId9"/>
    <p:sldId id="298" r:id="rId10"/>
    <p:sldId id="314" r:id="rId11"/>
    <p:sldId id="304" r:id="rId12"/>
    <p:sldId id="299" r:id="rId13"/>
    <p:sldId id="300" r:id="rId14"/>
    <p:sldId id="301" r:id="rId15"/>
    <p:sldId id="302" r:id="rId16"/>
    <p:sldId id="303" r:id="rId17"/>
    <p:sldId id="305" r:id="rId18"/>
    <p:sldId id="306" r:id="rId19"/>
    <p:sldId id="315" r:id="rId20"/>
    <p:sldId id="307" r:id="rId21"/>
    <p:sldId id="309" r:id="rId22"/>
  </p:sldIdLst>
  <p:sldSz cx="9144000" cy="6858000" type="screen4x3"/>
  <p:notesSz cx="6858000" cy="9144000"/>
  <p:defaultTextStyle>
    <a:defPPr>
      <a:defRPr lang="ru-RU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Arial" panose="020B0604020202020204" pitchFamily="34" charset="0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4EA1E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736" autoAdjust="0"/>
    <p:restoredTop sz="94660"/>
  </p:normalViewPr>
  <p:slideViewPr>
    <p:cSldViewPr>
      <p:cViewPr varScale="1">
        <p:scale>
          <a:sx n="110" d="100"/>
          <a:sy n="110" d="100"/>
        </p:scale>
        <p:origin x="2142" y="108"/>
      </p:cViewPr>
      <p:guideLst>
        <p:guide orient="horz" pos="216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100" d="100"/>
        <a:sy n="10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283209-105A-40A8-93EB-B9B6FD41208C}" type="datetimeFigureOut">
              <a:rPr lang="ru-RU"/>
              <a:pPr>
                <a:defRPr/>
              </a:pPr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A850969-F04B-4B62-9889-D6965D530D06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129357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1C35CD5-4865-40BA-80DF-4160AB959286}" type="datetimeFigureOut">
              <a:rPr lang="ru-RU"/>
              <a:pPr>
                <a:defRPr/>
              </a:pPr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A16499-C839-4E7D-AB64-F8996292180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3338492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34D1576-B66A-4F5C-87F4-0E1960F71477}" type="datetimeFigureOut">
              <a:rPr lang="ru-RU"/>
              <a:pPr>
                <a:defRPr/>
              </a:pPr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D7A2553-3745-47D4-8843-E64E9014ECF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7762515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361CD4-310C-4E4E-95CE-4B755CDF5FA0}" type="datetimeFigureOut">
              <a:rPr lang="ru-RU"/>
              <a:pPr>
                <a:defRPr/>
              </a:pPr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203706F-20DD-4F0A-AE3B-3D14FA6B505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6382855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E56A747-BADC-42B3-A96D-DE0BF9B03529}" type="datetimeFigureOut">
              <a:rPr lang="ru-RU"/>
              <a:pPr>
                <a:defRPr/>
              </a:pPr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67BFD20-D8D9-4713-8BBD-98C7FF72AA3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420532717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2A1D1-9151-495C-B2E5-D413DE01419A}" type="datetimeFigureOut">
              <a:rPr lang="ru-RU"/>
              <a:pPr>
                <a:defRPr/>
              </a:pPr>
              <a:t>25.03.2020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035689-35F3-4599-B07C-37BEA5D541A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8390636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6F8985A-9C3E-4F46-8628-1DB000E7A349}" type="datetimeFigureOut">
              <a:rPr lang="ru-RU"/>
              <a:pPr>
                <a:defRPr/>
              </a:pPr>
              <a:t>25.03.2020</a:t>
            </a:fld>
            <a:endParaRPr lang="ru-RU"/>
          </a:p>
        </p:txBody>
      </p:sp>
      <p:sp>
        <p:nvSpPr>
          <p:cNvPr id="8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9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C084AC4-5715-433F-8623-18E4605A112C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1306977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44A42E45-C84D-4C2C-85E5-4AE0A84BB1A0}" type="datetimeFigureOut">
              <a:rPr lang="ru-RU"/>
              <a:pPr>
                <a:defRPr/>
              </a:pPr>
              <a:t>25.03.2020</a:t>
            </a:fld>
            <a:endParaRPr lang="ru-RU"/>
          </a:p>
        </p:txBody>
      </p:sp>
      <p:sp>
        <p:nvSpPr>
          <p:cNvPr id="4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5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F89813F-2C25-4EA1-859D-F802BC8E9B9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4159357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888F435-3155-4032-AFCD-0FC114C3FB77}" type="datetimeFigureOut">
              <a:rPr lang="ru-RU"/>
              <a:pPr>
                <a:defRPr/>
              </a:pPr>
              <a:t>25.03.2020</a:t>
            </a:fld>
            <a:endParaRPr lang="ru-RU"/>
          </a:p>
        </p:txBody>
      </p:sp>
      <p:sp>
        <p:nvSpPr>
          <p:cNvPr id="3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4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4204802-3A2D-40DF-B9EB-570193AB7A01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23739644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2418A9B-2809-4BFD-B2CC-038B431FBE9F}" type="datetimeFigureOut">
              <a:rPr lang="ru-RU"/>
              <a:pPr>
                <a:defRPr/>
              </a:pPr>
              <a:t>25.03.2020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046D156-5373-43AF-91D2-BC11477B9A18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596698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 rtlCol="0">
            <a:normAutofit/>
          </a:bodyPr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endParaRPr lang="ru-RU" noProof="0" smtClean="0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16DB5A-8816-434E-BB50-678457C117BF}" type="datetimeFigureOut">
              <a:rPr lang="ru-RU"/>
              <a:pPr>
                <a:defRPr/>
              </a:pPr>
              <a:t>25.03.2020</a:t>
            </a:fld>
            <a:endParaRPr lang="ru-RU"/>
          </a:p>
        </p:txBody>
      </p:sp>
      <p:sp>
        <p:nvSpPr>
          <p:cNvPr id="6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7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31E794D-E7EF-450F-B570-A13C5BB3812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  <p:extLst>
      <p:ext uri="{BB962C8B-B14F-4D97-AF65-F5344CB8AC3E}">
        <p14:creationId xmlns:p14="http://schemas.microsoft.com/office/powerpoint/2010/main" val="392774157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Заголовок 1"/>
          <p:cNvSpPr>
            <a:spLocks noGrp="1"/>
          </p:cNvSpPr>
          <p:nvPr>
            <p:ph type="title"/>
          </p:nvPr>
        </p:nvSpPr>
        <p:spPr bwMode="auto">
          <a:xfrm>
            <a:off x="457200" y="274638"/>
            <a:ext cx="8229600" cy="1143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заголовка</a:t>
            </a:r>
          </a:p>
        </p:txBody>
      </p:sp>
      <p:sp>
        <p:nvSpPr>
          <p:cNvPr id="1027" name="Текст 2"/>
          <p:cNvSpPr>
            <a:spLocks noGrp="1"/>
          </p:cNvSpPr>
          <p:nvPr>
            <p:ph type="body" idx="1"/>
          </p:nvPr>
        </p:nvSpPr>
        <p:spPr bwMode="auto">
          <a:xfrm>
            <a:off x="457200" y="1600200"/>
            <a:ext cx="8229600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ru-RU" altLang="ru-RU" smtClean="0"/>
              <a:t>Образец текста</a:t>
            </a:r>
          </a:p>
          <a:p>
            <a:pPr lvl="1"/>
            <a:r>
              <a:rPr lang="ru-RU" altLang="ru-RU" smtClean="0"/>
              <a:t>Второй уровень</a:t>
            </a:r>
          </a:p>
          <a:p>
            <a:pPr lvl="2"/>
            <a:r>
              <a:rPr lang="ru-RU" altLang="ru-RU" smtClean="0"/>
              <a:t>Третий уровень</a:t>
            </a:r>
          </a:p>
          <a:p>
            <a:pPr lvl="3"/>
            <a:r>
              <a:rPr lang="ru-RU" altLang="ru-RU" smtClean="0"/>
              <a:t>Четвертый уровень</a:t>
            </a:r>
          </a:p>
          <a:p>
            <a:pPr lvl="4"/>
            <a:r>
              <a:rPr lang="ru-RU" altLang="ru-RU" smtClean="0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fld id="{64C55A75-EC1A-4A57-A09E-ED0244CA1C7D}" type="datetimeFigureOut">
              <a:rPr lang="ru-RU"/>
              <a:pPr>
                <a:defRPr/>
              </a:pPr>
              <a:t>25.03.2020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1200">
                <a:solidFill>
                  <a:schemeClr val="tx1">
                    <a:tint val="75000"/>
                  </a:schemeClr>
                </a:solidFill>
                <a:latin typeface="+mn-lt"/>
                <a:cs typeface="+mn-cs"/>
              </a:defRPr>
            </a:lvl1pPr>
          </a:lstStyle>
          <a:p>
            <a:pPr>
              <a:defRPr/>
            </a:pPr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1200">
                <a:solidFill>
                  <a:srgbClr val="898989"/>
                </a:solidFill>
              </a:defRPr>
            </a:lvl1pPr>
          </a:lstStyle>
          <a:p>
            <a:pPr>
              <a:defRPr/>
            </a:pPr>
            <a:fld id="{C1A7A201-B35E-407D-B0AA-E654B70BAE9D}" type="slidenum">
              <a:rPr lang="ru-RU" altLang="ru-RU"/>
              <a:pPr>
                <a:defRPr/>
              </a:pPr>
              <a:t>‹#›</a:t>
            </a:fld>
            <a:endParaRPr lang="ru-RU" alt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4244" r:id="rId1"/>
    <p:sldLayoutId id="2147484245" r:id="rId2"/>
    <p:sldLayoutId id="2147484246" r:id="rId3"/>
    <p:sldLayoutId id="2147484247" r:id="rId4"/>
    <p:sldLayoutId id="2147484248" r:id="rId5"/>
    <p:sldLayoutId id="2147484249" r:id="rId6"/>
    <p:sldLayoutId id="2147484250" r:id="rId7"/>
    <p:sldLayoutId id="2147484251" r:id="rId8"/>
    <p:sldLayoutId id="2147484252" r:id="rId9"/>
    <p:sldLayoutId id="2147484253" r:id="rId10"/>
    <p:sldLayoutId id="2147484254" r:id="rId11"/>
  </p:sldLayoutIdLst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  <p:txStyles>
    <p:titleStyle>
      <a:lvl1pPr algn="ctr" rtl="0" eaLnBrk="0" fontAlgn="base" hangingPunct="0">
        <a:spcBef>
          <a:spcPct val="0"/>
        </a:spcBef>
        <a:spcAft>
          <a:spcPct val="0"/>
        </a:spcAft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5pPr>
      <a:lvl6pPr marL="4572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6pPr>
      <a:lvl7pPr marL="9144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7pPr>
      <a:lvl8pPr marL="13716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8pPr>
      <a:lvl9pPr marL="1828800" algn="ctr" rtl="0" fontAlgn="base">
        <a:spcBef>
          <a:spcPct val="0"/>
        </a:spcBef>
        <a:spcAft>
          <a:spcPct val="0"/>
        </a:spcAft>
        <a:defRPr sz="4400">
          <a:solidFill>
            <a:schemeClr val="tx1"/>
          </a:solidFill>
          <a:latin typeface="Calibri" pitchFamily="34" charset="0"/>
        </a:defRPr>
      </a:lvl9pPr>
    </p:titleStyle>
    <p:bodyStyle>
      <a:lvl1pPr marL="342900" indent="-3429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rtl="0" eaLnBrk="0" fontAlgn="base" hangingPunct="0">
        <a:spcBef>
          <a:spcPct val="20000"/>
        </a:spcBef>
        <a:spcAft>
          <a:spcPct val="0"/>
        </a:spcAft>
        <a:buFont typeface="Arial" panose="020B0604020202020204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wma"/><Relationship Id="rId1" Type="http://schemas.microsoft.com/office/2007/relationships/media" Target="../media/media1.wma"/><Relationship Id="rId6" Type="http://schemas.openxmlformats.org/officeDocument/2006/relationships/image" Target="../media/image3.png"/><Relationship Id="rId5" Type="http://schemas.openxmlformats.org/officeDocument/2006/relationships/image" Target="../media/image2.jpeg"/><Relationship Id="rId4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3.jpeg"/><Relationship Id="rId4" Type="http://schemas.openxmlformats.org/officeDocument/2006/relationships/image" Target="../media/image6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6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2.jpeg"/><Relationship Id="rId5" Type="http://schemas.openxmlformats.org/officeDocument/2006/relationships/image" Target="../media/image31.jpeg"/><Relationship Id="rId4" Type="http://schemas.openxmlformats.org/officeDocument/2006/relationships/image" Target="../media/image6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5.jpeg"/><Relationship Id="rId5" Type="http://schemas.openxmlformats.org/officeDocument/2006/relationships/image" Target="../media/image33.jpeg"/><Relationship Id="rId4" Type="http://schemas.openxmlformats.org/officeDocument/2006/relationships/image" Target="../media/image6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5.jpe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1.jpeg"/><Relationship Id="rId5" Type="http://schemas.openxmlformats.org/officeDocument/2006/relationships/image" Target="../media/image10.jpeg"/><Relationship Id="rId4" Type="http://schemas.openxmlformats.org/officeDocument/2006/relationships/image" Target="../media/image7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jpeg"/><Relationship Id="rId4" Type="http://schemas.openxmlformats.org/officeDocument/2006/relationships/image" Target="../media/image7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.jpeg"/><Relationship Id="rId3" Type="http://schemas.openxmlformats.org/officeDocument/2006/relationships/image" Target="../media/image6.png"/><Relationship Id="rId7" Type="http://schemas.openxmlformats.org/officeDocument/2006/relationships/image" Target="../media/image16.jpe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15.jpeg"/><Relationship Id="rId5" Type="http://schemas.openxmlformats.org/officeDocument/2006/relationships/image" Target="../media/image14.jpeg"/><Relationship Id="rId10" Type="http://schemas.openxmlformats.org/officeDocument/2006/relationships/image" Target="../media/image19.jpeg"/><Relationship Id="rId4" Type="http://schemas.openxmlformats.org/officeDocument/2006/relationships/image" Target="../media/image13.jpeg"/><Relationship Id="rId9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5.jpeg"/><Relationship Id="rId4" Type="http://schemas.openxmlformats.org/officeDocument/2006/relationships/image" Target="../media/image7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6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9" name="Рисунок 8" descr="C:\Users\Елена\Desktop\prazdnik-9-maia-tsvety-gvozdiki-lenta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0953" y="0"/>
            <a:ext cx="9112897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10953" y="0"/>
            <a:ext cx="9214148" cy="1138773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endParaRPr lang="ru-RU" sz="3200" b="1" dirty="0" smtClean="0">
              <a:solidFill>
                <a:srgbClr val="C00000"/>
              </a:solidFill>
              <a:latin typeface="Segoe Script" pitchFamily="66" charset="0"/>
            </a:endParaRPr>
          </a:p>
          <a:p>
            <a:r>
              <a:rPr lang="ru-RU" sz="3600" b="1" dirty="0" smtClean="0">
                <a:solidFill>
                  <a:srgbClr val="C00000"/>
                </a:solidFill>
                <a:latin typeface="Segoe Script" pitchFamily="66" charset="0"/>
              </a:rPr>
              <a:t>«ДЕТИ ВОЙНЫ – ДЕТИ ПОБЕДЫ»</a:t>
            </a:r>
            <a:endParaRPr lang="ru-RU" sz="3600" b="1" dirty="0">
              <a:solidFill>
                <a:srgbClr val="C00000"/>
              </a:solidFill>
              <a:latin typeface="Segoe Script" pitchFamily="66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251519" y="1772816"/>
            <a:ext cx="4968553" cy="1754326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egoe Script" pitchFamily="66" charset="0"/>
              </a:rPr>
              <a:t>Работу выполнил:</a:t>
            </a:r>
          </a:p>
          <a:p>
            <a:pPr algn="ctr"/>
            <a:endParaRPr lang="ru-RU" b="1" dirty="0" smtClean="0">
              <a:latin typeface="Segoe Script" pitchFamily="66" charset="0"/>
            </a:endParaRPr>
          </a:p>
          <a:p>
            <a:pPr algn="ctr"/>
            <a:r>
              <a:rPr lang="ru-RU" b="1" dirty="0" smtClean="0">
                <a:latin typeface="Segoe Script" pitchFamily="66" charset="0"/>
              </a:rPr>
              <a:t>ПОЦЕПАЕВ </a:t>
            </a:r>
          </a:p>
          <a:p>
            <a:pPr algn="ctr"/>
            <a:r>
              <a:rPr lang="ru-RU" b="1" dirty="0" smtClean="0">
                <a:latin typeface="Segoe Script" pitchFamily="66" charset="0"/>
              </a:rPr>
              <a:t>ВЛАДИСЛАВ МАКСИМОВИЧ, обучающийся 5 класса МКОУ ХМР «СОШ с. Селиярово», 11 лет.</a:t>
            </a:r>
            <a:endParaRPr lang="ru-RU" b="1" dirty="0">
              <a:latin typeface="Segoe Script" pitchFamily="66" charset="0"/>
            </a:endParaRPr>
          </a:p>
        </p:txBody>
      </p:sp>
      <p:pic>
        <p:nvPicPr>
          <p:cNvPr id="2" name="дети войны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8964488" y="112925"/>
            <a:ext cx="141140" cy="141140"/>
          </a:xfrm>
          <a:prstGeom prst="rect">
            <a:avLst/>
          </a:prstGeom>
        </p:spPr>
      </p:pic>
      <p:sp>
        <p:nvSpPr>
          <p:cNvPr id="8" name="TextBox 7"/>
          <p:cNvSpPr txBox="1"/>
          <p:nvPr/>
        </p:nvSpPr>
        <p:spPr>
          <a:xfrm>
            <a:off x="210915" y="5917406"/>
            <a:ext cx="8712969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latin typeface="Segoe Script" pitchFamily="66" charset="0"/>
              </a:rPr>
              <a:t>Районный конкурс–выставка электронных презентаций</a:t>
            </a:r>
          </a:p>
          <a:p>
            <a:pPr algn="ctr"/>
            <a:r>
              <a:rPr lang="ru-RU" b="1" dirty="0" smtClean="0">
                <a:latin typeface="Segoe Script" pitchFamily="66" charset="0"/>
              </a:rPr>
              <a:t>«Великая Отечественная война в судьбе моей семьи»</a:t>
            </a:r>
            <a:endParaRPr lang="ru-RU" b="1" dirty="0">
              <a:latin typeface="Sego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990100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6000">
        <p:push dir="u"/>
      </p:transition>
    </mc:Choice>
    <mc:Fallback xmlns="">
      <p:transition spd="slow" advTm="6000">
        <p:push dir="u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 numSld="21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" name="Рисунок 11" descr="C:\Users\Елена\Desktop\frame-439078_1280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5" y="0"/>
            <a:ext cx="9396536" cy="664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827584" y="980728"/>
            <a:ext cx="7416824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r>
              <a:rPr lang="ru-RU" sz="3000" b="1" dirty="0" smtClean="0">
                <a:latin typeface="Segoe Script" pitchFamily="66" charset="0"/>
              </a:rPr>
              <a:t>Потом </a:t>
            </a:r>
            <a:r>
              <a:rPr lang="ru-RU" sz="3000" b="1" dirty="0">
                <a:latin typeface="Segoe Script" pitchFamily="66" charset="0"/>
              </a:rPr>
              <a:t>появились и немцы, холёные и сытые. День и ночь на большаке, вдоль которого протянулась </a:t>
            </a:r>
            <a:r>
              <a:rPr lang="ru-RU" sz="3000" b="1" dirty="0" smtClean="0">
                <a:latin typeface="Segoe Script" pitchFamily="66" charset="0"/>
              </a:rPr>
              <a:t>деревня, </a:t>
            </a:r>
            <a:r>
              <a:rPr lang="ru-RU" sz="3000" b="1" dirty="0">
                <a:latin typeface="Segoe Script" pitchFamily="66" charset="0"/>
              </a:rPr>
              <a:t>стоял грохот – танки, самоходы, тягачи, грузовики, набитые солдатами. Техника порой шла так плотно, что глазевшие на эту картину </a:t>
            </a:r>
            <a:r>
              <a:rPr lang="ru-RU" sz="3000" b="1" dirty="0" smtClean="0">
                <a:latin typeface="Segoe Script" pitchFamily="66" charset="0"/>
              </a:rPr>
              <a:t>мальчишки </a:t>
            </a:r>
            <a:r>
              <a:rPr lang="ru-RU" sz="3000" b="1" dirty="0">
                <a:latin typeface="Segoe Script" pitchFamily="66" charset="0"/>
              </a:rPr>
              <a:t>опасались перебегать через дорогу. </a:t>
            </a:r>
          </a:p>
          <a:p>
            <a:r>
              <a:rPr lang="ru-RU" sz="3000" b="1" dirty="0"/>
              <a:t> </a:t>
            </a:r>
            <a:endParaRPr lang="ru-RU" sz="30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dirty="0"/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1800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Arial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2895150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push dir="u"/>
      </p:transition>
    </mc:Choice>
    <mc:Fallback xmlns="">
      <p:transition spd="slow" advTm="1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" name="Рисунок 11" descr="C:\Users\Елена\Desktop\frame-439078_1280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116632"/>
            <a:ext cx="9119389" cy="652103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921499" y="1196752"/>
            <a:ext cx="723041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>
              <a:lnSpc>
                <a:spcPct val="115000"/>
              </a:lnSpc>
              <a:spcAft>
                <a:spcPts val="0"/>
              </a:spcAft>
            </a:pPr>
            <a:r>
              <a:rPr lang="ru-RU" sz="3200" b="1" dirty="0">
                <a:solidFill>
                  <a:srgbClr val="000000"/>
                </a:solidFill>
                <a:effectLst/>
                <a:latin typeface="Segoe Script" pitchFamily="66" charset="0"/>
                <a:ea typeface="Calibri"/>
                <a:cs typeface="Times New Roman"/>
              </a:rPr>
              <a:t>Придя, немцы установили свои порядки, не подчиняться которым было нельзя.  Из многих домов выгоняли местных жителей в сараи, располагаясь по-хозяйски в хатах запуганных до смерти людей. </a:t>
            </a:r>
            <a:r>
              <a:rPr lang="ru-RU" sz="3200" b="1" dirty="0">
                <a:effectLst/>
                <a:latin typeface="Segoe Script" pitchFamily="66" charset="0"/>
                <a:ea typeface="Calibri"/>
                <a:cs typeface="Times New Roman"/>
              </a:rPr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1800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Arial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3688033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2000">
        <p:push dir="u"/>
      </p:transition>
    </mc:Choice>
    <mc:Fallback xmlns="">
      <p:transition spd="slow" advTm="12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" name="Рисунок 11" descr="C:\Users\Елена\Desktop\frame-439078_1280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326638"/>
            <a:ext cx="4644007" cy="63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4559694" y="692696"/>
            <a:ext cx="447680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r>
              <a:rPr lang="ru-RU" sz="2800" b="1" dirty="0">
                <a:latin typeface="Segoe Script" pitchFamily="66" charset="0"/>
              </a:rPr>
              <a:t>Привычным пейзажем периода оккупации стали повсюду построенные виселицы, на которых по несколько дней могли висеть тела казнённых.</a:t>
            </a:r>
            <a:endParaRPr lang="ru-RU" sz="2800" dirty="0">
              <a:latin typeface="Segoe Script" pitchFamily="66" charset="0"/>
            </a:endParaRPr>
          </a:p>
        </p:txBody>
      </p:sp>
      <p:pic>
        <p:nvPicPr>
          <p:cNvPr id="6" name="Рисунок 5" descr="https://avatars.mds.yandex.net/get-pdb/1726346/c19b37f0-df45-45a2-8a99-aeb26cbada58/s120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485800" y="1906461"/>
            <a:ext cx="3672408" cy="289069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2553888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8000">
        <p:push dir="u"/>
      </p:transition>
    </mc:Choice>
    <mc:Fallback xmlns="">
      <p:transition spd="slow" advTm="8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" name="Рисунок 11" descr="C:\Users\Елена\Desktop\frame-439078_1280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" y="188640"/>
            <a:ext cx="9143999" cy="666936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2" name="Прямоугольник 1"/>
          <p:cNvSpPr/>
          <p:nvPr/>
        </p:nvSpPr>
        <p:spPr>
          <a:xfrm>
            <a:off x="935596" y="1407945"/>
            <a:ext cx="7812868" cy="415498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Script" pitchFamily="66" charset="0"/>
              </a:rPr>
              <a:t>Об этом красноречивее всего говорят воспоминания дедушки, приведу некоторые выдержки из них:  «В силу возраста мы были любопытными мальчишками, везде совали свой нос и однажды видели, как несчастных сбрасывали в огромный противотанковый ров. Детей, старух, женщин, стариков... Местные говорили, что там, где были зарыты расстрелянные, земля дышала ещё несколько дней. Страшная картина!»</a:t>
            </a:r>
            <a:endParaRPr lang="ru-RU" sz="2400" dirty="0">
              <a:latin typeface="Sego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55869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9000">
        <p:push dir="u"/>
      </p:transition>
    </mc:Choice>
    <mc:Fallback xmlns="">
      <p:transition spd="slow" advTm="19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" name="Рисунок 11" descr="C:\Users\Елена\Desktop\frame-439078_1280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80528" y="0"/>
            <a:ext cx="9505055" cy="685800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2" name="Прямоугольник 1"/>
          <p:cNvSpPr/>
          <p:nvPr/>
        </p:nvSpPr>
        <p:spPr>
          <a:xfrm>
            <a:off x="827584" y="980728"/>
            <a:ext cx="7812868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Segoe Script" pitchFamily="66" charset="0"/>
              </a:rPr>
              <a:t>После поражения </a:t>
            </a:r>
            <a:r>
              <a:rPr lang="ru-RU" sz="2400" b="1" dirty="0">
                <a:latin typeface="Segoe Script" pitchFamily="66" charset="0"/>
              </a:rPr>
              <a:t>под Москвой </a:t>
            </a:r>
            <a:r>
              <a:rPr lang="ru-RU" sz="2400" b="1" dirty="0" smtClean="0">
                <a:latin typeface="Segoe Script" pitchFamily="66" charset="0"/>
              </a:rPr>
              <a:t>немцы озверели</a:t>
            </a:r>
            <a:r>
              <a:rPr lang="ru-RU" sz="2400" b="1" dirty="0">
                <a:latin typeface="Segoe Script" pitchFamily="66" charset="0"/>
              </a:rPr>
              <a:t>. Убивали, грабили население, охотились на  домашнюю </a:t>
            </a:r>
            <a:r>
              <a:rPr lang="ru-RU" sz="2400" b="1" dirty="0" smtClean="0">
                <a:latin typeface="Segoe Script" pitchFamily="66" charset="0"/>
              </a:rPr>
              <a:t>живность. </a:t>
            </a:r>
            <a:r>
              <a:rPr lang="ru-RU" sz="2400" b="1" dirty="0">
                <a:latin typeface="Segoe Script" pitchFamily="66" charset="0"/>
              </a:rPr>
              <a:t>Однажды на таких «заготовителей» наткнулся большой отряд партизан. В этом бою был убит один немец. На другой день на рассвете загрохотало и загудело, земля дрожала, а в воздухе раздавались рев и свист – немцы обстреливали Чешуйки из орудия, били по церкви и школе, почему-то решили, что именно там засели партизаны. Снаряды летели и в село, и в лес. Много людей тогда погибло.</a:t>
            </a:r>
            <a:endParaRPr lang="ru-RU" sz="2400" dirty="0">
              <a:latin typeface="Segoe Script" pitchFamily="66" charset="0"/>
            </a:endParaRPr>
          </a:p>
          <a:p>
            <a:endParaRPr lang="ru-RU" sz="2400" dirty="0">
              <a:latin typeface="Sego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539701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0000">
        <p:push dir="u"/>
      </p:transition>
    </mc:Choice>
    <mc:Fallback xmlns="">
      <p:transition spd="slow" advTm="2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" name="Рисунок 11" descr="C:\Users\Елена\Desktop\frame-439078_1280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6290"/>
            <a:ext cx="4716016" cy="638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529809" y="396107"/>
            <a:ext cx="447680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endParaRPr lang="ru-RU" sz="2800" dirty="0">
              <a:latin typeface="Segoe Script" pitchFamily="66" charset="0"/>
            </a:endParaRPr>
          </a:p>
        </p:txBody>
      </p:sp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601006" y="260648"/>
            <a:ext cx="447680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r>
              <a:rPr lang="ru-RU" sz="2800" b="1" dirty="0" smtClean="0">
                <a:latin typeface="Segoe Script" pitchFamily="66" charset="0"/>
              </a:rPr>
              <a:t>Печальной была судьба его родителей. Уже после войны дед узнал, что его отец, </a:t>
            </a:r>
            <a:r>
              <a:rPr lang="ru-RU" sz="2800" b="1" dirty="0" err="1" smtClean="0">
                <a:latin typeface="Segoe Script" pitchFamily="66" charset="0"/>
              </a:rPr>
              <a:t>Поцепаев</a:t>
            </a:r>
            <a:r>
              <a:rPr lang="ru-RU" sz="2800" b="1" dirty="0" smtClean="0">
                <a:latin typeface="Segoe Script" pitchFamily="66" charset="0"/>
              </a:rPr>
              <a:t> Максим </a:t>
            </a:r>
            <a:r>
              <a:rPr lang="ru-RU" sz="2800" b="1" dirty="0" err="1" smtClean="0">
                <a:latin typeface="Segoe Script" pitchFamily="66" charset="0"/>
              </a:rPr>
              <a:t>Трифонович</a:t>
            </a:r>
            <a:r>
              <a:rPr lang="ru-RU" sz="2800" b="1" dirty="0" smtClean="0">
                <a:latin typeface="Segoe Script" pitchFamily="66" charset="0"/>
              </a:rPr>
              <a:t>, пропал без вести. За подвиг, совершённый в 1944 году награждён медалью </a:t>
            </a:r>
          </a:p>
          <a:p>
            <a:pPr algn="ctr"/>
            <a:r>
              <a:rPr lang="ru-RU" sz="2800" b="1" dirty="0" smtClean="0">
                <a:latin typeface="Segoe Script" pitchFamily="66" charset="0"/>
              </a:rPr>
              <a:t>«За Отвагу».</a:t>
            </a:r>
            <a:endParaRPr lang="ru-RU" sz="2800" dirty="0">
              <a:latin typeface="Segoe Script" pitchFamily="66" charset="0"/>
            </a:endParaRPr>
          </a:p>
        </p:txBody>
      </p:sp>
      <p:pic>
        <p:nvPicPr>
          <p:cNvPr id="10" name="Рисунок 9" descr="C:\Users\Елена\Desktop\родословная\Приказ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611560" y="1169636"/>
            <a:ext cx="3654660" cy="460508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8" name="Рисунок 7" descr="C:\Users\Елена\Desktop\fa06fad9a7e0e629def429dfb6b40bdd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179512" y="188640"/>
            <a:ext cx="1179443" cy="1543050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8429094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" name="Рисунок 11" descr="C:\Users\Елена\Desktop\frame-439078_1280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366290"/>
            <a:ext cx="9144000" cy="6383040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529809" y="396107"/>
            <a:ext cx="447680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endParaRPr lang="ru-RU" sz="2800" dirty="0">
              <a:latin typeface="Segoe Script" pitchFamily="66" charset="0"/>
            </a:endParaRPr>
          </a:p>
        </p:txBody>
      </p:sp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895738" y="1340768"/>
            <a:ext cx="7200800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r>
              <a:rPr lang="ru-RU" sz="2800" b="1" dirty="0" smtClean="0">
                <a:latin typeface="Segoe Script" pitchFamily="66" charset="0"/>
              </a:rPr>
              <a:t>Моя прабабушка, </a:t>
            </a:r>
            <a:r>
              <a:rPr lang="ru-RU" sz="2800" b="1" dirty="0" err="1" smtClean="0">
                <a:latin typeface="Segoe Script" pitchFamily="66" charset="0"/>
              </a:rPr>
              <a:t>Поцепаева</a:t>
            </a:r>
            <a:r>
              <a:rPr lang="ru-RU" sz="2800" b="1" dirty="0" smtClean="0">
                <a:latin typeface="Segoe Script" pitchFamily="66" charset="0"/>
              </a:rPr>
              <a:t> Ирина Петровна, прожила после оккупации недолго. Однажды ей пришлось более суток пробыть в гестаповских застенках. Всех, кто подозревался в помощи партизанам, попадали туда. После этого у неё начались проблемы с сердцем. Она умерла через несколько лет после </a:t>
            </a:r>
          </a:p>
          <a:p>
            <a:pPr algn="ctr"/>
            <a:r>
              <a:rPr lang="ru-RU" sz="2800" b="1" dirty="0" smtClean="0">
                <a:latin typeface="Segoe Script" pitchFamily="66" charset="0"/>
              </a:rPr>
              <a:t>войны.</a:t>
            </a:r>
            <a:endParaRPr lang="ru-RU" sz="2800" b="1" dirty="0">
              <a:latin typeface="Sego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58221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push dir="u"/>
      </p:transition>
    </mc:Choice>
    <mc:Fallback xmlns="">
      <p:transition spd="slow" advTm="1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" name="Рисунок 11" descr="C:\Users\Елена\Desktop\frame-439078_1280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7" y="411456"/>
            <a:ext cx="4608512" cy="609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529809" y="396107"/>
            <a:ext cx="447680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endParaRPr lang="ru-RU" sz="2800" dirty="0">
              <a:latin typeface="Segoe Script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529808" y="285095"/>
            <a:ext cx="4614191" cy="526297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Segoe Script" pitchFamily="66" charset="0"/>
              </a:rPr>
              <a:t>Запомнилась деду </a:t>
            </a:r>
            <a:r>
              <a:rPr lang="ru-RU" sz="2400" b="1" dirty="0" smtClean="0">
                <a:latin typeface="Segoe Script" pitchFamily="66" charset="0"/>
              </a:rPr>
              <a:t>сентябрьская </a:t>
            </a:r>
            <a:r>
              <a:rPr lang="ru-RU" sz="2400" b="1" dirty="0">
                <a:latin typeface="Segoe Script" pitchFamily="66" charset="0"/>
              </a:rPr>
              <a:t>ночь перед приходом «наших</a:t>
            </a:r>
            <a:r>
              <a:rPr lang="ru-RU" sz="2400" b="1" dirty="0" smtClean="0">
                <a:latin typeface="Segoe Script" pitchFamily="66" charset="0"/>
              </a:rPr>
              <a:t>». Немцы </a:t>
            </a:r>
            <a:r>
              <a:rPr lang="ru-RU" sz="2400" b="1" dirty="0">
                <a:latin typeface="Segoe Script" pitchFamily="66" charset="0"/>
              </a:rPr>
              <a:t>при отступлении поджигали дома, и вот на пути факельщиков, как из-под земли, вырастали партизаны и убивали негодяев. Так закончилось время унижения и страха, но жить по-прежнему было тяжело. </a:t>
            </a:r>
          </a:p>
        </p:txBody>
      </p:sp>
      <p:pic>
        <p:nvPicPr>
          <p:cNvPr id="9" name="Рисунок 8" descr="https://pbs.twimg.com/media/D7MXuf9W4AAXdsw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757464">
            <a:off x="711900" y="665035"/>
            <a:ext cx="3210945" cy="265672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https://pbs.twimg.com/media/D9V6jbMXoAABawj.jpg:large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129661">
            <a:off x="914777" y="3671653"/>
            <a:ext cx="3112309" cy="239512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025348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1000">
        <p:push dir="u"/>
      </p:transition>
    </mc:Choice>
    <mc:Fallback xmlns="">
      <p:transition spd="slow" advTm="11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" name="Рисунок 11" descr="C:\Users\Елена\Desktop\frame-439078_1280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7" y="411456"/>
            <a:ext cx="4608512" cy="609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529809" y="396107"/>
            <a:ext cx="447680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endParaRPr lang="ru-RU" sz="2800" dirty="0">
              <a:latin typeface="Segoe Script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72000" y="296009"/>
            <a:ext cx="4572000" cy="501675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3200" b="1" dirty="0">
                <a:latin typeface="Segoe Script" pitchFamily="66" charset="0"/>
              </a:rPr>
              <a:t>В селе остались старики, женщины да дети. Лошадей нет. Пахать и сеять не на чем и нечем. Женщины сами впрягались в плуг и пахали поле на себе. </a:t>
            </a:r>
            <a:r>
              <a:rPr lang="ru-RU" sz="2400" dirty="0">
                <a:latin typeface="Segoe Script" pitchFamily="66" charset="0"/>
              </a:rPr>
              <a:t> </a:t>
            </a:r>
          </a:p>
        </p:txBody>
      </p:sp>
      <p:pic>
        <p:nvPicPr>
          <p:cNvPr id="9" name="Рисунок 8" descr="http://i.mycdn.me/i?r=AzEPZsRbOZEKgBhR0XGMT1RkdmpPOhveHx6a3iDPOuD3pqaKTM5SRkZCeTgDn6uOyic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24582">
            <a:off x="971173" y="3620565"/>
            <a:ext cx="2692400" cy="2057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1" name="Рисунок 10" descr="https://www.rabochy-put.ru/upload/iblock/2cc/7_1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1012828">
            <a:off x="616902" y="1328355"/>
            <a:ext cx="3505200" cy="223995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6631652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" name="Рисунок 11" descr="C:\Users\Елена\Desktop\frame-439078_1280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7" y="411456"/>
            <a:ext cx="4608512" cy="6095008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283968" y="396107"/>
            <a:ext cx="5040559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endParaRPr lang="ru-RU" sz="2800" dirty="0">
              <a:latin typeface="Segoe Script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21629" y="548680"/>
            <a:ext cx="4777139" cy="47705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700" b="1" dirty="0" smtClean="0">
                <a:latin typeface="Segoe Script" pitchFamily="66" charset="0"/>
              </a:rPr>
              <a:t>А </a:t>
            </a:r>
            <a:r>
              <a:rPr lang="ru-RU" sz="2700" b="1" dirty="0">
                <a:latin typeface="Segoe Script" pitchFamily="66" charset="0"/>
              </a:rPr>
              <a:t>детишки в поисках пропитания рыскали по окрестностям: обгладывали кору липы, собирали крапиву, щавель,  сосновые почки и молодые побеги, </a:t>
            </a:r>
            <a:endParaRPr lang="ru-RU" sz="2700" b="1" dirty="0" smtClean="0">
              <a:latin typeface="Segoe Script" pitchFamily="66" charset="0"/>
            </a:endParaRPr>
          </a:p>
          <a:p>
            <a:r>
              <a:rPr lang="ru-RU" sz="2700" b="1" dirty="0" smtClean="0">
                <a:latin typeface="Segoe Script" pitchFamily="66" charset="0"/>
              </a:rPr>
              <a:t>чтобы </a:t>
            </a:r>
            <a:r>
              <a:rPr lang="ru-RU" sz="2700" b="1" dirty="0">
                <a:latin typeface="Segoe Script" pitchFamily="66" charset="0"/>
              </a:rPr>
              <a:t>только не умереть с голоду.</a:t>
            </a:r>
            <a:endParaRPr lang="ru-RU" sz="2700" dirty="0">
              <a:latin typeface="Segoe Script" pitchFamily="66" charset="0"/>
            </a:endParaRPr>
          </a:p>
          <a:p>
            <a:r>
              <a:rPr lang="ru-RU" sz="2400" dirty="0">
                <a:latin typeface="Segoe Script" pitchFamily="66" charset="0"/>
              </a:rPr>
              <a:t> </a:t>
            </a:r>
          </a:p>
        </p:txBody>
      </p:sp>
      <p:pic>
        <p:nvPicPr>
          <p:cNvPr id="9" name="Рисунок 8" descr="http://i.mycdn.me/i?r=AzEPZsRbOZEKgBhR0XGMT1RkdmpPOhveHx6a3iDPOuD3pqaKTM5SRkZCeTgDn6uOyic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681625">
            <a:off x="971173" y="3514725"/>
            <a:ext cx="2692400" cy="205740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0" name="Рисунок 9" descr="https://ds05.infourok.ru/uploads/ex/1338/00085097-960e9303/hello_html_5581607d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71654">
            <a:off x="611560" y="1124882"/>
            <a:ext cx="3384376" cy="230425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9650326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0000">
        <p:push dir="u"/>
      </p:transition>
    </mc:Choice>
    <mc:Fallback xmlns="">
      <p:transition spd="slow" advTm="10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9" name="Рисунок 8" descr="C:\Users\Елена\Desktop\prazdnik-9-maia-tsvety-gvozdiki-lenta.jp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31102" y="116632"/>
            <a:ext cx="9112897" cy="6624736"/>
          </a:xfrm>
          <a:prstGeom prst="rect">
            <a:avLst/>
          </a:prstGeom>
          <a:noFill/>
          <a:ln>
            <a:noFill/>
          </a:ln>
        </p:spPr>
      </p:pic>
      <p:sp>
        <p:nvSpPr>
          <p:cNvPr id="12" name="TextBox 11"/>
          <p:cNvSpPr txBox="1"/>
          <p:nvPr/>
        </p:nvSpPr>
        <p:spPr>
          <a:xfrm>
            <a:off x="3059832" y="117984"/>
            <a:ext cx="5852814" cy="156966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ru-RU" sz="2400" b="1" dirty="0">
                <a:latin typeface="Segoe Print" pitchFamily="2" charset="0"/>
              </a:rPr>
              <a:t>Дети войны – и веет холодом,</a:t>
            </a:r>
          </a:p>
          <a:p>
            <a:r>
              <a:rPr lang="ru-RU" sz="2400" b="1" dirty="0">
                <a:latin typeface="Segoe Print" pitchFamily="2" charset="0"/>
              </a:rPr>
              <a:t>Дети войны – и пахнет голодом…</a:t>
            </a:r>
          </a:p>
          <a:p>
            <a:r>
              <a:rPr lang="ru-RU" sz="2400" b="1" dirty="0">
                <a:latin typeface="Segoe Print" pitchFamily="2" charset="0"/>
              </a:rPr>
              <a:t>Дети войны – и дыбом волосы,</a:t>
            </a:r>
          </a:p>
          <a:p>
            <a:r>
              <a:rPr lang="ru-RU" sz="2400" b="1" dirty="0">
                <a:latin typeface="Segoe Print" pitchFamily="2" charset="0"/>
              </a:rPr>
              <a:t>На челках детских седые полосы!</a:t>
            </a:r>
          </a:p>
        </p:txBody>
      </p:sp>
      <p:pic>
        <p:nvPicPr>
          <p:cNvPr id="13" name="Рисунок 12" descr="http://www.proza.ru/pics/2016/10/05/530.jpg"/>
          <p:cNvPicPr/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51520" y="1902316"/>
            <a:ext cx="3600705" cy="448207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</p:spTree>
    <p:extLst>
      <p:ext uri="{BB962C8B-B14F-4D97-AF65-F5344CB8AC3E}">
        <p14:creationId xmlns:p14="http://schemas.microsoft.com/office/powerpoint/2010/main" val="28733444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" name="Рисунок 11" descr="C:\Users\Елена\Desktop\frame-439078_1280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3117" y="315601"/>
            <a:ext cx="4608512" cy="6329912"/>
          </a:xfrm>
          <a:prstGeom prst="rect">
            <a:avLst/>
          </a:prstGeom>
          <a:noFill/>
          <a:ln>
            <a:noFill/>
          </a:ln>
        </p:spPr>
      </p:pic>
      <p:pic>
        <p:nvPicPr>
          <p:cNvPr id="7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529809" y="396107"/>
            <a:ext cx="447680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endParaRPr lang="ru-RU" sz="2800" dirty="0">
              <a:latin typeface="Segoe Script" pitchFamily="66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586335" y="396107"/>
            <a:ext cx="4572000" cy="6063198"/>
          </a:xfrm>
          <a:prstGeom prst="rect">
            <a:avLst/>
          </a:prstGeom>
        </p:spPr>
        <p:txBody>
          <a:bodyPr>
            <a:spAutoFit/>
          </a:bodyPr>
          <a:lstStyle/>
          <a:p>
            <a:r>
              <a:rPr lang="ru-RU" sz="2800" b="1" dirty="0">
                <a:latin typeface="Segoe Script" pitchFamily="66" charset="0"/>
              </a:rPr>
              <a:t>События Великой Отечественной войны на всю жизнь врезались в память моего деда. Воспоминания бередили душевные раны, а свои переживания он зачастую перекладывал в стихотворные строчки. </a:t>
            </a:r>
          </a:p>
          <a:p>
            <a:endParaRPr lang="ru-RU" sz="2400" dirty="0">
              <a:latin typeface="Segoe Script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30036" y="1495398"/>
            <a:ext cx="3802799" cy="3970318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Segoe Script" pitchFamily="66" charset="0"/>
              </a:rPr>
              <a:t>Сколько у нас по России </a:t>
            </a:r>
            <a:br>
              <a:rPr lang="ru-RU" b="1" dirty="0">
                <a:latin typeface="Segoe Script" pitchFamily="66" charset="0"/>
              </a:rPr>
            </a:br>
            <a:r>
              <a:rPr lang="ru-RU" b="1" dirty="0">
                <a:latin typeface="Segoe Script" pitchFamily="66" charset="0"/>
              </a:rPr>
              <a:t>Памятников и обелисков… </a:t>
            </a:r>
            <a:br>
              <a:rPr lang="ru-RU" b="1" dirty="0">
                <a:latin typeface="Segoe Script" pitchFamily="66" charset="0"/>
              </a:rPr>
            </a:br>
            <a:r>
              <a:rPr lang="ru-RU" b="1" dirty="0">
                <a:latin typeface="Segoe Script" pitchFamily="66" charset="0"/>
              </a:rPr>
              <a:t>Сколько война скосила </a:t>
            </a:r>
            <a:br>
              <a:rPr lang="ru-RU" b="1" dirty="0">
                <a:latin typeface="Segoe Script" pitchFamily="66" charset="0"/>
              </a:rPr>
            </a:br>
            <a:r>
              <a:rPr lang="ru-RU" b="1" dirty="0">
                <a:latin typeface="Segoe Script" pitchFamily="66" charset="0"/>
              </a:rPr>
              <a:t>Наших родных и близких… </a:t>
            </a:r>
            <a:br>
              <a:rPr lang="ru-RU" b="1" dirty="0">
                <a:latin typeface="Segoe Script" pitchFamily="66" charset="0"/>
              </a:rPr>
            </a:br>
            <a:r>
              <a:rPr lang="ru-RU" b="1" dirty="0">
                <a:latin typeface="Segoe Script" pitchFamily="66" charset="0"/>
              </a:rPr>
              <a:t>Если собрать все слезы –</a:t>
            </a:r>
          </a:p>
          <a:p>
            <a:r>
              <a:rPr lang="ru-RU" b="1" dirty="0">
                <a:latin typeface="Segoe Script" pitchFamily="66" charset="0"/>
              </a:rPr>
              <a:t>Море огромное будет. </a:t>
            </a:r>
            <a:br>
              <a:rPr lang="ru-RU" b="1" dirty="0">
                <a:latin typeface="Segoe Script" pitchFamily="66" charset="0"/>
              </a:rPr>
            </a:br>
            <a:r>
              <a:rPr lang="ru-RU" b="1" dirty="0">
                <a:latin typeface="Segoe Script" pitchFamily="66" charset="0"/>
              </a:rPr>
              <a:t>Войны – вселенские грозы, </a:t>
            </a:r>
            <a:br>
              <a:rPr lang="ru-RU" b="1" dirty="0">
                <a:latin typeface="Segoe Script" pitchFamily="66" charset="0"/>
              </a:rPr>
            </a:br>
            <a:r>
              <a:rPr lang="ru-RU" b="1" dirty="0">
                <a:latin typeface="Segoe Script" pitchFamily="66" charset="0"/>
              </a:rPr>
              <a:t>Где погибают люди. </a:t>
            </a:r>
            <a:br>
              <a:rPr lang="ru-RU" b="1" dirty="0">
                <a:latin typeface="Segoe Script" pitchFamily="66" charset="0"/>
              </a:rPr>
            </a:br>
            <a:r>
              <a:rPr lang="ru-RU" b="1" dirty="0">
                <a:latin typeface="Segoe Script" pitchFamily="66" charset="0"/>
              </a:rPr>
              <a:t>Сколько война зарыла </a:t>
            </a:r>
            <a:br>
              <a:rPr lang="ru-RU" b="1" dirty="0">
                <a:latin typeface="Segoe Script" pitchFamily="66" charset="0"/>
              </a:rPr>
            </a:br>
            <a:r>
              <a:rPr lang="ru-RU" b="1" dirty="0">
                <a:latin typeface="Segoe Script" pitchFamily="66" charset="0"/>
              </a:rPr>
              <a:t>Мыслей, </a:t>
            </a:r>
            <a:r>
              <a:rPr lang="ru-RU" b="1" dirty="0" smtClean="0">
                <a:latin typeface="Segoe Script" pitchFamily="66" charset="0"/>
              </a:rPr>
              <a:t>любви, стремлений</a:t>
            </a:r>
            <a:r>
              <a:rPr lang="ru-RU" b="1" dirty="0">
                <a:latin typeface="Segoe Script" pitchFamily="66" charset="0"/>
              </a:rPr>
              <a:t>… </a:t>
            </a:r>
            <a:br>
              <a:rPr lang="ru-RU" b="1" dirty="0">
                <a:latin typeface="Segoe Script" pitchFamily="66" charset="0"/>
              </a:rPr>
            </a:br>
            <a:r>
              <a:rPr lang="ru-RU" b="1" dirty="0">
                <a:latin typeface="Segoe Script" pitchFamily="66" charset="0"/>
              </a:rPr>
              <a:t>Сердцем у каждой могилы</a:t>
            </a:r>
            <a:br>
              <a:rPr lang="ru-RU" b="1" dirty="0">
                <a:latin typeface="Segoe Script" pitchFamily="66" charset="0"/>
              </a:rPr>
            </a:br>
            <a:r>
              <a:rPr lang="ru-RU" b="1" dirty="0">
                <a:latin typeface="Segoe Script" pitchFamily="66" charset="0"/>
              </a:rPr>
              <a:t>Я становлюсь на колени</a:t>
            </a:r>
            <a:r>
              <a:rPr lang="ru-RU" b="1" dirty="0" smtClean="0">
                <a:latin typeface="Segoe Script" pitchFamily="66" charset="0"/>
              </a:rPr>
              <a:t>.</a:t>
            </a:r>
          </a:p>
          <a:p>
            <a:r>
              <a:rPr lang="ru-RU" b="1" dirty="0">
                <a:latin typeface="Segoe Script" pitchFamily="66" charset="0"/>
              </a:rPr>
              <a:t> </a:t>
            </a:r>
            <a:r>
              <a:rPr lang="ru-RU" b="1" dirty="0" smtClean="0">
                <a:latin typeface="Segoe Script" pitchFamily="66" charset="0"/>
              </a:rPr>
              <a:t>                </a:t>
            </a:r>
            <a:r>
              <a:rPr lang="ru-RU" b="1" dirty="0" err="1" smtClean="0">
                <a:solidFill>
                  <a:srgbClr val="C00000"/>
                </a:solidFill>
                <a:latin typeface="Segoe Script" pitchFamily="66" charset="0"/>
              </a:rPr>
              <a:t>Поцепаев</a:t>
            </a:r>
            <a:r>
              <a:rPr lang="ru-RU" b="1" dirty="0" smtClean="0">
                <a:solidFill>
                  <a:srgbClr val="C00000"/>
                </a:solidFill>
                <a:latin typeface="Segoe Script" pitchFamily="66" charset="0"/>
              </a:rPr>
              <a:t> Д.М</a:t>
            </a:r>
            <a:r>
              <a:rPr lang="ru-RU" b="1" dirty="0" smtClean="0">
                <a:latin typeface="Segoe Script" pitchFamily="66" charset="0"/>
              </a:rPr>
              <a:t>.</a:t>
            </a:r>
            <a:endParaRPr lang="ru-RU" b="1" dirty="0">
              <a:latin typeface="Sego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88957503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23000">
        <p:push dir="u"/>
      </p:transition>
    </mc:Choice>
    <mc:Fallback xmlns="">
      <p:transition spd="slow" advTm="23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7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6" name="Прямоугольник 5"/>
          <p:cNvSpPr>
            <a:spLocks noChangeArrowheads="1"/>
          </p:cNvSpPr>
          <p:nvPr/>
        </p:nvSpPr>
        <p:spPr bwMode="auto">
          <a:xfrm>
            <a:off x="4529809" y="396107"/>
            <a:ext cx="447680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/>
            <a:endParaRPr lang="ru-RU" sz="2800" dirty="0">
              <a:latin typeface="Segoe Script" pitchFamily="66" charset="0"/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683568" y="396107"/>
            <a:ext cx="7992887" cy="532145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b="1" u="sng" dirty="0" smtClean="0">
                <a:solidFill>
                  <a:srgbClr val="C00000"/>
                </a:solidFill>
                <a:latin typeface="Segoe Script"/>
                <a:ea typeface="Calibri"/>
                <a:cs typeface="Times New Roman"/>
              </a:rPr>
              <a:t>СПИСОК ИСПОЛЬЗОВАННЫХ МАТЕРИАЛОВ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endParaRPr lang="ru-RU" b="1" dirty="0" smtClean="0">
              <a:latin typeface="Segoe Script"/>
              <a:ea typeface="Calibri"/>
              <a:cs typeface="Times New Roman"/>
            </a:endParaRP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400" b="1" dirty="0" smtClean="0">
                <a:latin typeface="Segoe Script" pitchFamily="66" charset="0"/>
                <a:ea typeface="Calibri"/>
                <a:cs typeface="Times New Roman"/>
              </a:rPr>
              <a:t>Воспоминания </a:t>
            </a:r>
            <a:r>
              <a:rPr lang="ru-RU" sz="2400" b="1" dirty="0" err="1" smtClean="0">
                <a:latin typeface="Segoe Script" pitchFamily="66" charset="0"/>
                <a:ea typeface="Calibri"/>
                <a:cs typeface="Times New Roman"/>
              </a:rPr>
              <a:t>Поцепаева</a:t>
            </a:r>
            <a:r>
              <a:rPr lang="ru-RU" sz="2400" b="1" dirty="0" smtClean="0">
                <a:latin typeface="Segoe Script" pitchFamily="66" charset="0"/>
                <a:ea typeface="Calibri"/>
                <a:cs typeface="Times New Roman"/>
              </a:rPr>
              <a:t> Дмитрия Максимовича.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400" b="1" dirty="0" smtClean="0">
                <a:latin typeface="Segoe Script" pitchFamily="66" charset="0"/>
                <a:ea typeface="Calibri"/>
                <a:cs typeface="Times New Roman"/>
              </a:rPr>
              <a:t>Информационный проект «Память народа».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AutoNum type="arabicPeriod"/>
            </a:pPr>
            <a:r>
              <a:rPr lang="ru-RU" sz="2400" b="1" dirty="0" err="1" smtClean="0">
                <a:latin typeface="Segoe Script" pitchFamily="66" charset="0"/>
                <a:ea typeface="Calibri"/>
                <a:cs typeface="Times New Roman"/>
              </a:rPr>
              <a:t>Батурко</a:t>
            </a:r>
            <a:r>
              <a:rPr lang="ru-RU" sz="2400" b="1" dirty="0" smtClean="0">
                <a:latin typeface="Segoe Script" pitchFamily="66" charset="0"/>
                <a:ea typeface="Calibri"/>
                <a:cs typeface="Times New Roman"/>
              </a:rPr>
              <a:t> Ф.Ф. Историко-экономический очерк </a:t>
            </a:r>
            <a:r>
              <a:rPr lang="ru-RU" sz="2400" b="1" dirty="0" err="1">
                <a:latin typeface="Segoe Script" pitchFamily="66" charset="0"/>
                <a:ea typeface="Calibri"/>
                <a:cs typeface="Times New Roman"/>
              </a:rPr>
              <a:t>М</a:t>
            </a:r>
            <a:r>
              <a:rPr lang="ru-RU" sz="2400" b="1" dirty="0" err="1" smtClean="0">
                <a:latin typeface="Segoe Script" pitchFamily="66" charset="0"/>
                <a:ea typeface="Calibri"/>
                <a:cs typeface="Times New Roman"/>
              </a:rPr>
              <a:t>глинского</a:t>
            </a:r>
            <a:r>
              <a:rPr lang="ru-RU" sz="2400" b="1" dirty="0" smtClean="0">
                <a:latin typeface="Segoe Script" pitchFamily="66" charset="0"/>
                <a:ea typeface="Calibri"/>
                <a:cs typeface="Times New Roman"/>
              </a:rPr>
              <a:t> края.</a:t>
            </a:r>
          </a:p>
          <a:p>
            <a:pPr marL="342900" indent="-342900">
              <a:lnSpc>
                <a:spcPct val="115000"/>
              </a:lnSpc>
              <a:spcAft>
                <a:spcPts val="1000"/>
              </a:spcAft>
              <a:buFontTx/>
              <a:buAutoNum type="arabicPeriod"/>
            </a:pPr>
            <a:r>
              <a:rPr lang="ru-RU" sz="2400" b="1" dirty="0" smtClean="0">
                <a:latin typeface="Segoe Script" pitchFamily="66" charset="0"/>
              </a:rPr>
              <a:t>Историческая </a:t>
            </a:r>
            <a:r>
              <a:rPr lang="ru-RU" sz="2400" b="1" dirty="0">
                <a:latin typeface="Segoe Script" pitchFamily="66" charset="0"/>
              </a:rPr>
              <a:t>справка о с. Новые </a:t>
            </a:r>
            <a:r>
              <a:rPr lang="ru-RU" sz="2400" b="1" dirty="0" smtClean="0">
                <a:latin typeface="Segoe Script" pitchFamily="66" charset="0"/>
              </a:rPr>
              <a:t>Чешуйки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 smtClean="0">
                <a:latin typeface="Segoe Script" pitchFamily="66" charset="0"/>
              </a:rPr>
              <a:t>Из </a:t>
            </a:r>
            <a:r>
              <a:rPr lang="ru-RU" sz="2400" b="1" dirty="0">
                <a:latin typeface="Segoe Script" pitchFamily="66" charset="0"/>
              </a:rPr>
              <a:t>книги Я. Соколова  </a:t>
            </a:r>
            <a:r>
              <a:rPr lang="ru-RU" sz="2400" b="1" dirty="0" smtClean="0">
                <a:latin typeface="Segoe Script" pitchFamily="66" charset="0"/>
              </a:rPr>
              <a:t>«Седая </a:t>
            </a:r>
            <a:r>
              <a:rPr lang="ru-RU" sz="2400" b="1" dirty="0">
                <a:latin typeface="Segoe Script" pitchFamily="66" charset="0"/>
              </a:rPr>
              <a:t>Брянская </a:t>
            </a:r>
            <a:r>
              <a:rPr lang="ru-RU" sz="2400" b="1" dirty="0" smtClean="0">
                <a:latin typeface="Segoe Script" pitchFamily="66" charset="0"/>
              </a:rPr>
              <a:t>старина».</a:t>
            </a:r>
            <a:r>
              <a:rPr lang="ru-RU" sz="2400" b="1" dirty="0">
                <a:latin typeface="Segoe Script" pitchFamily="66" charset="0"/>
                <a:ea typeface="Calibri"/>
                <a:cs typeface="Times New Roman"/>
              </a:rPr>
              <a:t> </a:t>
            </a:r>
            <a:endParaRPr lang="ru-RU" sz="2400" dirty="0">
              <a:latin typeface="Segoe Script" pitchFamily="66" charset="0"/>
              <a:ea typeface="Calibri"/>
              <a:cs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1746463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5000">
        <p:push dir="u"/>
      </p:transition>
    </mc:Choice>
    <mc:Fallback xmlns="">
      <p:transition spd="slow" advTm="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1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8" name="Прямоугольник 7"/>
          <p:cNvSpPr>
            <a:spLocks noChangeArrowheads="1"/>
          </p:cNvSpPr>
          <p:nvPr/>
        </p:nvSpPr>
        <p:spPr bwMode="auto">
          <a:xfrm>
            <a:off x="4649957" y="548680"/>
            <a:ext cx="4521156" cy="36009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ts val="0"/>
              </a:spcAft>
            </a:pPr>
            <a:r>
              <a:rPr lang="ru-RU" sz="2800" b="1" kern="1200" dirty="0">
                <a:solidFill>
                  <a:srgbClr val="000000"/>
                </a:solidFill>
                <a:effectLst/>
                <a:latin typeface="Segoe Script"/>
                <a:ea typeface="Times New Roman"/>
              </a:rPr>
              <a:t>Дети и война… можно ли совместить эти два понятия?</a:t>
            </a:r>
            <a:r>
              <a:rPr lang="ru-RU" sz="2800" b="1" kern="1200" dirty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 </a:t>
            </a:r>
            <a:endParaRPr lang="ru-RU" sz="2800" b="1" kern="1200" dirty="0" smtClean="0">
              <a:solidFill>
                <a:srgbClr val="000000"/>
              </a:solidFill>
              <a:effectLst/>
              <a:latin typeface="Segoe Script"/>
              <a:ea typeface="Times New Roman"/>
              <a:cs typeface="Arial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2800" b="1" kern="1200" dirty="0" smtClean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Разве </a:t>
            </a:r>
            <a:r>
              <a:rPr lang="ru-RU" sz="2800" b="1" kern="1200" dirty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поле боя </a:t>
            </a:r>
            <a:endParaRPr lang="ru-RU" sz="2800" b="1" kern="1200" dirty="0" smtClean="0">
              <a:solidFill>
                <a:srgbClr val="000000"/>
              </a:solidFill>
              <a:effectLst/>
              <a:latin typeface="Segoe Script"/>
              <a:ea typeface="Times New Roman"/>
              <a:cs typeface="Arial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2800" b="1" kern="1200" dirty="0" smtClean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или </a:t>
            </a:r>
            <a:r>
              <a:rPr lang="ru-RU" sz="2800" b="1" kern="1200" dirty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разрушенный снарядом дом – это место для детей? </a:t>
            </a:r>
            <a:r>
              <a:rPr lang="ru-RU" sz="3200" b="1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Arial"/>
              </a:rPr>
              <a:t> </a:t>
            </a:r>
            <a:endParaRPr lang="ru-RU" sz="3200" b="1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2" name="Рисунок 11" descr="C:\Users\Елена\Desktop\frame-439078_1280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6" y="332656"/>
            <a:ext cx="4701540" cy="63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7" name="Рисунок 16" descr="C:\Users\Елена\Desktop\730-provoditsya-opros-o-meste-ustanovki-pamyatnika-unichtozhennym-v-gody-vojny-novgorodskim-derevnyam.jpg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38553" y="3455786"/>
            <a:ext cx="3673406" cy="238830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7" name="Рисунок 6" descr="https://1tulatv.ru/sites/default/files/deti_voyny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740803" y="1008720"/>
            <a:ext cx="3269581" cy="233104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8030121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1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pic>
        <p:nvPicPr>
          <p:cNvPr id="12" name="Рисунок 11" descr="C:\Users\Елена\Desktop\frame-439078_1280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6" y="332656"/>
            <a:ext cx="4701540" cy="63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9" name="Прямоугольник 8"/>
          <p:cNvSpPr>
            <a:spLocks noChangeArrowheads="1"/>
          </p:cNvSpPr>
          <p:nvPr/>
        </p:nvSpPr>
        <p:spPr bwMode="auto">
          <a:xfrm>
            <a:off x="4576913" y="349773"/>
            <a:ext cx="4590211" cy="489364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/>
          <a:p>
            <a:pPr algn="ctr" eaLnBrk="0" fontAlgn="base" hangingPunct="0">
              <a:spcAft>
                <a:spcPts val="0"/>
              </a:spcAft>
            </a:pPr>
            <a:r>
              <a:rPr lang="ru-RU" sz="2800" b="1" kern="1200" dirty="0" smtClean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1418 </a:t>
            </a:r>
          </a:p>
          <a:p>
            <a:pPr algn="ctr" eaLnBrk="0" fontAlgn="base" hangingPunct="0">
              <a:spcAft>
                <a:spcPts val="0"/>
              </a:spcAft>
            </a:pPr>
            <a:r>
              <a:rPr lang="ru-RU" sz="2800" b="1" kern="1200" dirty="0" smtClean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страшных </a:t>
            </a:r>
            <a:r>
              <a:rPr lang="ru-RU" sz="2800" b="1" kern="1200" dirty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дней Великой Отечественной войны  показали, что </a:t>
            </a:r>
            <a:r>
              <a:rPr lang="ru-RU" sz="2800" b="1" dirty="0" smtClean="0">
                <a:solidFill>
                  <a:srgbClr val="000000"/>
                </a:solidFill>
                <a:latin typeface="Segoe Script"/>
                <a:ea typeface="Times New Roman"/>
                <a:cs typeface="Arial"/>
              </a:rPr>
              <a:t>она</a:t>
            </a:r>
            <a:r>
              <a:rPr lang="ru-RU" sz="2800" b="1" kern="1200" dirty="0" smtClean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 </a:t>
            </a:r>
            <a:r>
              <a:rPr lang="ru-RU" sz="2800" b="1" kern="1200" dirty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не </a:t>
            </a:r>
            <a:r>
              <a:rPr lang="ru-RU" sz="2800" b="1" kern="1200" dirty="0" smtClean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щадит никого</a:t>
            </a:r>
            <a:r>
              <a:rPr lang="ru-RU" sz="2800" b="1" kern="1200" dirty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, </a:t>
            </a:r>
            <a:r>
              <a:rPr lang="ru-RU" sz="2800" b="1" kern="1200" dirty="0" smtClean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а миллионам </a:t>
            </a:r>
            <a:r>
              <a:rPr lang="ru-RU" sz="2800" b="1" kern="1200" dirty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мальчишек и девчонок </a:t>
            </a:r>
            <a:r>
              <a:rPr lang="ru-RU" sz="2800" b="1" kern="1200" dirty="0" smtClean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искалечила </a:t>
            </a:r>
            <a:r>
              <a:rPr lang="ru-RU" sz="2800" b="1" kern="1200" dirty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судьбу.</a:t>
            </a:r>
            <a:endParaRPr lang="ru-RU" sz="2800" dirty="0">
              <a:effectLst/>
              <a:latin typeface="Times New Roman"/>
              <a:ea typeface="Times New Roman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3200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Arial"/>
              </a:rPr>
              <a:t> </a:t>
            </a:r>
            <a:endParaRPr lang="ru-RU" sz="3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10" name="Рисунок 9" descr="https://avatars.mds.yandex.net/get-pdb/1526388/624ac9bc-30f0-45ad-bc6f-84100099c97a/s1200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20977341">
            <a:off x="559322" y="1279730"/>
            <a:ext cx="3556117" cy="2602846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  <p:pic>
        <p:nvPicPr>
          <p:cNvPr id="14" name="Рисунок 13" descr="https://ivan4.ru/upload/medialibrary/bc5/bc59db8f78abbbac9aa03be6d9ad67ef.jpg"/>
          <p:cNvPicPr/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 rot="978364">
            <a:off x="1253678" y="4053489"/>
            <a:ext cx="2879025" cy="2133271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</p:spPr>
      </p:pic>
    </p:spTree>
    <p:extLst>
      <p:ext uri="{BB962C8B-B14F-4D97-AF65-F5344CB8AC3E}">
        <p14:creationId xmlns:p14="http://schemas.microsoft.com/office/powerpoint/2010/main" val="1059080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1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pic>
        <p:nvPicPr>
          <p:cNvPr id="12" name="Рисунок 11" descr="C:\Users\Елена\Desktop\frame-439078_1280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6" y="332656"/>
            <a:ext cx="4701540" cy="6311032"/>
          </a:xfrm>
          <a:prstGeom prst="rect">
            <a:avLst/>
          </a:prstGeom>
          <a:noFill/>
          <a:ln>
            <a:noFill/>
          </a:ln>
        </p:spPr>
      </p:pic>
      <p:pic>
        <p:nvPicPr>
          <p:cNvPr id="13" name="Рисунок 12" descr="http://www.proza.ru/pics/2016/10/05/530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05100" y="1124745"/>
            <a:ext cx="3528392" cy="4607717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4600735" y="620688"/>
            <a:ext cx="4435761" cy="194421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 eaLnBrk="0" fontAlgn="base" hangingPunct="0">
              <a:spcAft>
                <a:spcPts val="0"/>
              </a:spcAft>
            </a:pPr>
            <a:r>
              <a:rPr lang="ru-RU" sz="2800" b="1" kern="1200" dirty="0">
                <a:solidFill>
                  <a:srgbClr val="000000"/>
                </a:solidFill>
                <a:effectLst/>
                <a:latin typeface="Segoe Script"/>
                <a:ea typeface="Times New Roman"/>
                <a:cs typeface="Arial"/>
              </a:rPr>
              <a:t>Люди, прошедшие войну, запомнили её глаза, до краев наполненные ужасом, болью и человеческими страданиями. </a:t>
            </a:r>
            <a:r>
              <a:rPr lang="ru-RU" sz="2800" b="1" u="sng" kern="1200" dirty="0">
                <a:solidFill>
                  <a:srgbClr val="C00000"/>
                </a:solidFill>
                <a:effectLst/>
                <a:latin typeface="Segoe Script"/>
                <a:ea typeface="Times New Roman"/>
                <a:cs typeface="Arial"/>
              </a:rPr>
              <a:t>Мою семью война тоже не обошла стороной</a:t>
            </a:r>
            <a:endParaRPr lang="ru-RU" sz="2800" u="sng" dirty="0">
              <a:solidFill>
                <a:srgbClr val="C00000"/>
              </a:solidFill>
              <a:effectLst/>
              <a:latin typeface="Times New Roman"/>
              <a:ea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r" eaLnBrk="0" fontAlgn="base" hangingPunct="0">
              <a:spcAft>
                <a:spcPts val="0"/>
              </a:spcAft>
            </a:pPr>
            <a:r>
              <a:rPr lang="ru-RU" sz="1800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Arial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393305" y="5180808"/>
            <a:ext cx="388843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Script" pitchFamily="66" charset="0"/>
                <a:ea typeface="Cambria Math" pitchFamily="18" charset="0"/>
              </a:rPr>
              <a:t>ПОЦЕПАЕВ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Script" pitchFamily="66" charset="0"/>
                <a:ea typeface="Cambria Math" pitchFamily="18" charset="0"/>
              </a:rPr>
              <a:t>ДМИТРИЙ МАКСИМОВИЧ</a:t>
            </a:r>
            <a:endParaRPr lang="ru-RU" b="1" dirty="0">
              <a:solidFill>
                <a:schemeClr val="tx1"/>
              </a:solidFill>
              <a:latin typeface="Segoe Script" pitchFamily="66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15092216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1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43672" y="260648"/>
            <a:ext cx="8640960" cy="638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eaLnBrk="0" fontAlgn="base" hangingPunct="0">
              <a:spcAft>
                <a:spcPts val="0"/>
              </a:spcAft>
            </a:pPr>
            <a:endParaRPr lang="ru-RU" sz="1800" kern="1200" dirty="0" smtClean="0">
              <a:solidFill>
                <a:srgbClr val="000000"/>
              </a:solidFill>
              <a:effectLst/>
              <a:latin typeface="Calibri"/>
              <a:ea typeface="Times New Roman"/>
              <a:cs typeface="Arial"/>
            </a:endParaRPr>
          </a:p>
        </p:txBody>
      </p:sp>
      <p:pic>
        <p:nvPicPr>
          <p:cNvPr id="8" name="Рисунок 7" descr="C:\Users\Елена\Desktop\113APPLE\IMG_3660.JPG"/>
          <p:cNvPicPr/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1927182" y="3132473"/>
            <a:ext cx="1838117" cy="4879303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0" name="Рисунок 9" descr="C:\Users\Елена\Desktop\113APPLE\IMG_3641.JPG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5174668">
            <a:off x="302858" y="-14738"/>
            <a:ext cx="1927683" cy="271237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4" name="Рисунок 13" descr="C:\Users\Елена\Desktop\113APPLE\IMG_3647.JPG"/>
          <p:cNvPicPr/>
          <p:nvPr/>
        </p:nvPicPr>
        <p:blipFill rotWithShape="1"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83568" y="2615255"/>
            <a:ext cx="1331218" cy="1656184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Рисунок 15" descr="C:\Users\Елена\Desktop\113APPLE\IMG_3645.JPG"/>
          <p:cNvPicPr/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l="-2238"/>
          <a:stretch/>
        </p:blipFill>
        <p:spPr bwMode="auto">
          <a:xfrm rot="16200000">
            <a:off x="5308094" y="4590601"/>
            <a:ext cx="1696085" cy="1243330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7" name="Рисунок 16" descr="C:\Users\Елена\Desktop\113APPLE\IMG_3644.JPG"/>
          <p:cNvPicPr/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6897868" y="2883438"/>
            <a:ext cx="1604069" cy="1215245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8" name="Рисунок 17" descr="C:\Users\Елена\Desktop\113APPLE\IMG_3646.JPG"/>
          <p:cNvPicPr/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986930">
            <a:off x="6911006" y="16111"/>
            <a:ext cx="2030091" cy="274566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9" name="Рисунок 18" descr="C:\Users\Елена\Desktop\113APPLE\IMG_3651.JPG"/>
          <p:cNvPicPr/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 rot="16200000">
            <a:off x="3028411" y="391629"/>
            <a:ext cx="3168353" cy="4447252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2" name="Прямоугольник 1"/>
          <p:cNvSpPr/>
          <p:nvPr/>
        </p:nvSpPr>
        <p:spPr>
          <a:xfrm>
            <a:off x="2445268" y="332656"/>
            <a:ext cx="4390946" cy="43088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sz="2200" b="1" u="sng" dirty="0" smtClean="0">
                <a:solidFill>
                  <a:srgbClr val="C00000"/>
                </a:solidFill>
                <a:latin typeface="Segoe Script" pitchFamily="66" charset="0"/>
                <a:cs typeface="Times New Roman"/>
              </a:rPr>
              <a:t>ИЗ СЕМЕЙНОГО АРХИВА</a:t>
            </a:r>
            <a:endParaRPr lang="ru-RU" sz="2200" b="1" dirty="0">
              <a:latin typeface="Segoe Script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6155766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7000">
        <p:push dir="u"/>
      </p:transition>
    </mc:Choice>
    <mc:Fallback xmlns="">
      <p:transition spd="slow" advTm="7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1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243672" y="260648"/>
            <a:ext cx="8640960" cy="63830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u="sng" dirty="0" smtClean="0">
                <a:solidFill>
                  <a:srgbClr val="C00000"/>
                </a:solidFill>
                <a:effectLst/>
                <a:latin typeface="Segoe Script"/>
                <a:ea typeface="Calibri"/>
                <a:cs typeface="Times New Roman"/>
              </a:rPr>
              <a:t>БИОГРАФИЯ</a:t>
            </a: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C00000"/>
                </a:solidFill>
                <a:effectLst/>
                <a:latin typeface="Segoe Script" pitchFamily="66" charset="0"/>
                <a:ea typeface="Calibri"/>
                <a:cs typeface="Times New Roman"/>
              </a:rPr>
              <a:t>Годы жизни: </a:t>
            </a:r>
            <a:r>
              <a:rPr lang="ru-RU" sz="2800" b="1" dirty="0" smtClean="0">
                <a:effectLst/>
                <a:latin typeface="Segoe Script" pitchFamily="66" charset="0"/>
                <a:ea typeface="Calibri"/>
                <a:cs typeface="Times New Roman"/>
              </a:rPr>
              <a:t>1931-2005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Segoe Script" pitchFamily="66" charset="0"/>
                <a:ea typeface="Calibri"/>
                <a:cs typeface="Times New Roman"/>
              </a:rPr>
              <a:t>Место рождения: </a:t>
            </a:r>
            <a:r>
              <a:rPr lang="ru-RU" sz="2800" b="1" dirty="0" smtClean="0">
                <a:latin typeface="Segoe Script" pitchFamily="66" charset="0"/>
                <a:ea typeface="Calibri"/>
                <a:cs typeface="Times New Roman"/>
              </a:rPr>
              <a:t>с. Старые Чешуйки, </a:t>
            </a:r>
            <a:r>
              <a:rPr lang="ru-RU" sz="2800" b="1" dirty="0" err="1" smtClean="0">
                <a:latin typeface="Segoe Script" pitchFamily="66" charset="0"/>
                <a:ea typeface="Calibri"/>
                <a:cs typeface="Times New Roman"/>
              </a:rPr>
              <a:t>Мглинского</a:t>
            </a:r>
            <a:r>
              <a:rPr lang="ru-RU" sz="2800" b="1" dirty="0" smtClean="0">
                <a:latin typeface="Segoe Script" pitchFamily="66" charset="0"/>
                <a:ea typeface="Calibri"/>
                <a:cs typeface="Times New Roman"/>
              </a:rPr>
              <a:t> района, Брянской области.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C00000"/>
                </a:solidFill>
                <a:effectLst/>
                <a:latin typeface="Segoe Script" pitchFamily="66" charset="0"/>
                <a:ea typeface="Calibri"/>
                <a:cs typeface="Times New Roman"/>
              </a:rPr>
              <a:t>Профессиональная деятельность: </a:t>
            </a:r>
            <a:r>
              <a:rPr lang="ru-RU" sz="2800" b="1" dirty="0" smtClean="0">
                <a:effectLst/>
                <a:latin typeface="Segoe Script" pitchFamily="66" charset="0"/>
                <a:ea typeface="Calibri"/>
                <a:cs typeface="Times New Roman"/>
              </a:rPr>
              <a:t>горный мастер, с 1967 по 1997 гг. директор школы и учитель </a:t>
            </a:r>
            <a:r>
              <a:rPr lang="ru-RU" sz="2800" b="1" dirty="0" err="1" smtClean="0">
                <a:effectLst/>
                <a:latin typeface="Segoe Script" pitchFamily="66" charset="0"/>
                <a:ea typeface="Calibri"/>
                <a:cs typeface="Times New Roman"/>
              </a:rPr>
              <a:t>Неволинской</a:t>
            </a:r>
            <a:r>
              <a:rPr lang="ru-RU" sz="2800" b="1" dirty="0" smtClean="0">
                <a:effectLst/>
                <a:latin typeface="Segoe Script" pitchFamily="66" charset="0"/>
                <a:ea typeface="Calibri"/>
                <a:cs typeface="Times New Roman"/>
              </a:rPr>
              <a:t> школы, </a:t>
            </a:r>
            <a:r>
              <a:rPr lang="ru-RU" sz="2800" b="1" dirty="0" err="1" smtClean="0">
                <a:effectLst/>
                <a:latin typeface="Segoe Script" pitchFamily="66" charset="0"/>
                <a:ea typeface="Calibri"/>
                <a:cs typeface="Times New Roman"/>
              </a:rPr>
              <a:t>Ишимского</a:t>
            </a:r>
            <a:r>
              <a:rPr lang="ru-RU" sz="2800" b="1" dirty="0" smtClean="0">
                <a:effectLst/>
                <a:latin typeface="Segoe Script" pitchFamily="66" charset="0"/>
                <a:ea typeface="Calibri"/>
                <a:cs typeface="Times New Roman"/>
              </a:rPr>
              <a:t> района, Тюменской области.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solidFill>
                  <a:srgbClr val="C00000"/>
                </a:solidFill>
                <a:latin typeface="Segoe Script" pitchFamily="66" charset="0"/>
                <a:ea typeface="Calibri"/>
                <a:cs typeface="Times New Roman"/>
              </a:rPr>
              <a:t>Звания: </a:t>
            </a:r>
            <a:r>
              <a:rPr lang="ru-RU" sz="2800" b="1" dirty="0" smtClean="0">
                <a:latin typeface="Segoe Script" pitchFamily="66" charset="0"/>
                <a:ea typeface="Calibri"/>
                <a:cs typeface="Times New Roman"/>
              </a:rPr>
              <a:t>Ветеран труда с 1989г.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 smtClean="0">
                <a:effectLst/>
                <a:latin typeface="Segoe Script" pitchFamily="66" charset="0"/>
                <a:ea typeface="Calibri"/>
                <a:cs typeface="Times New Roman"/>
              </a:rPr>
              <a:t>Ветеран войны с 2005г.</a:t>
            </a:r>
            <a:endParaRPr lang="ru-RU" sz="2800" dirty="0">
              <a:effectLst/>
              <a:latin typeface="Segoe Script" pitchFamily="66" charset="0"/>
              <a:ea typeface="Calibri"/>
              <a:cs typeface="Times New Roman"/>
            </a:endParaRPr>
          </a:p>
          <a:p>
            <a:pPr eaLnBrk="0" fontAlgn="base" hangingPunct="0">
              <a:spcAft>
                <a:spcPts val="0"/>
              </a:spcAft>
            </a:pPr>
            <a:endParaRPr lang="ru-RU" sz="1800" kern="1200" dirty="0" smtClean="0">
              <a:solidFill>
                <a:srgbClr val="000000"/>
              </a:solidFill>
              <a:effectLst/>
              <a:latin typeface="Calibri"/>
              <a:ea typeface="Times New Roman"/>
              <a:cs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956679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0">
        <p:push dir="u"/>
      </p:transition>
    </mc:Choice>
    <mc:Fallback xmlns="">
      <p:transition spd="slow" advTm="9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1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pic>
        <p:nvPicPr>
          <p:cNvPr id="12" name="Рисунок 11" descr="C:\Users\Елена\Desktop\frame-439078_1280.png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18526" y="332656"/>
            <a:ext cx="4701540" cy="6311032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Прямоугольник 14"/>
          <p:cNvSpPr>
            <a:spLocks noChangeArrowheads="1"/>
          </p:cNvSpPr>
          <p:nvPr/>
        </p:nvSpPr>
        <p:spPr bwMode="auto">
          <a:xfrm>
            <a:off x="4600735" y="370248"/>
            <a:ext cx="4435761" cy="32403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pPr algn="ctr" eaLnBrk="0" fontAlgn="base" hangingPunct="0">
              <a:spcAft>
                <a:spcPts val="0"/>
              </a:spcAft>
            </a:pPr>
            <a:r>
              <a:rPr lang="ru-RU" sz="2800" b="1" dirty="0" smtClean="0">
                <a:solidFill>
                  <a:srgbClr val="000000"/>
                </a:solidFill>
                <a:latin typeface="Segoe Script"/>
                <a:ea typeface="Calibri"/>
                <a:cs typeface="Arial"/>
              </a:rPr>
              <a:t>Мой дедушка был ребенком военного лихолетья.</a:t>
            </a:r>
          </a:p>
          <a:p>
            <a:pPr algn="ctr" eaLnBrk="0" fontAlgn="base" hangingPunct="0">
              <a:spcAft>
                <a:spcPts val="0"/>
              </a:spcAft>
            </a:pPr>
            <a:r>
              <a:rPr lang="ru-RU" sz="2800" b="1" dirty="0">
                <a:solidFill>
                  <a:srgbClr val="000000"/>
                </a:solidFill>
                <a:latin typeface="Segoe Script"/>
                <a:ea typeface="Calibri"/>
                <a:cs typeface="Arial"/>
              </a:rPr>
              <a:t>В</a:t>
            </a:r>
            <a:r>
              <a:rPr lang="ru-RU" sz="2800" b="1" dirty="0" smtClean="0">
                <a:solidFill>
                  <a:srgbClr val="000000"/>
                </a:solidFill>
                <a:latin typeface="Segoe Script"/>
                <a:ea typeface="Calibri"/>
                <a:cs typeface="Arial"/>
              </a:rPr>
              <a:t> нашем семейном архиве бережно хранятся его фотографии, воспоминания</a:t>
            </a: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r>
              <a:rPr lang="ru-RU" sz="2800" b="1" dirty="0" smtClean="0">
                <a:effectLst/>
                <a:latin typeface="Segoe Script"/>
                <a:ea typeface="Calibri"/>
                <a:cs typeface="Times New Roman"/>
              </a:rPr>
              <a:t>о его жизни и стихи, посвященные войне.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1800" kern="1200" dirty="0" smtClean="0">
                <a:solidFill>
                  <a:srgbClr val="000000"/>
                </a:solidFill>
                <a:effectLst/>
                <a:latin typeface="Calibri"/>
                <a:ea typeface="Times New Roman"/>
                <a:cs typeface="Arial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  <p:pic>
        <p:nvPicPr>
          <p:cNvPr id="6" name="Рисунок 5" descr="http://www.proza.ru/pics/2016/10/05/530.jpg"/>
          <p:cNvPicPr/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11560" y="949462"/>
            <a:ext cx="3528392" cy="4607719"/>
          </a:xfrm>
          <a:prstGeom prst="rect">
            <a:avLst/>
          </a:prstGeom>
          <a:ln w="190500" cap="sq">
            <a:solidFill>
              <a:srgbClr val="C8C6BD"/>
            </a:solidFill>
            <a:prstDash val="solid"/>
            <a:miter lim="800000"/>
          </a:ln>
          <a:effectLst>
            <a:outerShdw blurRad="254000" algn="bl" rotWithShape="0">
              <a:srgbClr val="000000">
                <a:alpha val="43000"/>
              </a:srgbClr>
            </a:outerShdw>
          </a:effectLst>
          <a:scene3d>
            <a:camera prst="perspectiveFront" fov="5400000"/>
            <a:lightRig rig="threePt" dir="t">
              <a:rot lat="0" lon="0" rev="21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TextBox 2"/>
          <p:cNvSpPr txBox="1"/>
          <p:nvPr/>
        </p:nvSpPr>
        <p:spPr>
          <a:xfrm>
            <a:off x="393305" y="5180808"/>
            <a:ext cx="3888431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Segoe Script" pitchFamily="66" charset="0"/>
                <a:ea typeface="Cambria Math" pitchFamily="18" charset="0"/>
              </a:rPr>
              <a:t>ПОЦЕПАЕВ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  <a:latin typeface="Segoe Script" pitchFamily="66" charset="0"/>
                <a:ea typeface="Cambria Math" pitchFamily="18" charset="0"/>
              </a:rPr>
              <a:t>ДМИТРИЙ МАКСИМОВИЧ</a:t>
            </a:r>
            <a:endParaRPr lang="ru-RU" b="1" dirty="0">
              <a:solidFill>
                <a:schemeClr val="tx1"/>
              </a:solidFill>
              <a:latin typeface="Segoe Script" pitchFamily="66" charset="0"/>
              <a:ea typeface="Cambria Math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3659150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9000">
        <p:push dir="u"/>
      </p:transition>
    </mc:Choice>
    <mc:Fallback xmlns="">
      <p:transition spd="slow" advTm="9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458" name="Прямоугольник 4"/>
          <p:cNvSpPr>
            <a:spLocks noChangeArrowheads="1"/>
          </p:cNvSpPr>
          <p:nvPr/>
        </p:nvSpPr>
        <p:spPr bwMode="auto">
          <a:xfrm>
            <a:off x="-2989263" y="5732463"/>
            <a:ext cx="4572001" cy="36988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spcBef>
                <a:spcPct val="20000"/>
              </a:spcBef>
              <a:buFont typeface="Arial" panose="020B0604020202020204" pitchFamily="34" charset="0"/>
              <a:buChar char="•"/>
              <a:defRPr sz="3200"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spcBef>
                <a:spcPct val="20000"/>
              </a:spcBef>
              <a:buFont typeface="Arial" panose="020B0604020202020204" pitchFamily="34" charset="0"/>
              <a:buChar char="–"/>
              <a:defRPr sz="2800"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spcBef>
                <a:spcPct val="200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spcBef>
                <a:spcPct val="20000"/>
              </a:spcBef>
              <a:buFont typeface="Arial" panose="020B0604020202020204" pitchFamily="34" charset="0"/>
              <a:buChar char="–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spcBef>
                <a:spcPct val="20000"/>
              </a:spcBef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panose="020B0604020202020204" pitchFamily="34" charset="0"/>
              <a:buChar char="»"/>
              <a:defRPr sz="2000"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endParaRPr lang="ru-RU" altLang="ru-RU" sz="1800"/>
          </a:p>
        </p:txBody>
      </p:sp>
      <p:pic>
        <p:nvPicPr>
          <p:cNvPr id="12" name="Рисунок 11" descr="C:\Users\Елена\Desktop\frame-439078_1280.png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252535" y="0"/>
            <a:ext cx="9396536" cy="6643688"/>
          </a:xfrm>
          <a:prstGeom prst="rect">
            <a:avLst/>
          </a:prstGeom>
          <a:noFill/>
          <a:ln>
            <a:noFill/>
          </a:ln>
        </p:spPr>
      </p:pic>
      <p:pic>
        <p:nvPicPr>
          <p:cNvPr id="9" name="Picture 4" descr="ÐÐµÐ²ÐµÑÐ¾ÑÑÐ½Ð°Ñ ÐÐµÐ¾ÑÐ³Ð¸ÐµÐ²ÑÐºÐ°Ñ Ð»ÐµÐ½ÑÐ° Ð½Ð° Ð¿ÑÐ¾Ð·ÑÐ°ÑÐ½Ð¾Ð¼ ÑÐ¾Ð½Ðµ"/>
          <p:cNvPicPr/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5796136" y="4500563"/>
            <a:ext cx="3083560" cy="2143125"/>
          </a:xfrm>
          <a:prstGeom prst="rect">
            <a:avLst/>
          </a:prstGeom>
          <a:noFill/>
          <a:extLst/>
        </p:spPr>
      </p:pic>
      <p:sp>
        <p:nvSpPr>
          <p:cNvPr id="10" name="Прямоугольник 9"/>
          <p:cNvSpPr>
            <a:spLocks noChangeArrowheads="1"/>
          </p:cNvSpPr>
          <p:nvPr/>
        </p:nvSpPr>
        <p:spPr bwMode="auto">
          <a:xfrm>
            <a:off x="830527" y="1124744"/>
            <a:ext cx="7230412" cy="410445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noAutofit/>
          </a:bodyPr>
          <a:lstStyle/>
          <a:p>
            <a:r>
              <a:rPr lang="ru-RU" sz="3000" b="1" dirty="0">
                <a:latin typeface="Segoe Script" pitchFamily="66" charset="0"/>
              </a:rPr>
              <a:t>Когда началась война, ему исполнилось 10 лет. Его малая родина, село Старые Чешуйки на </a:t>
            </a:r>
            <a:r>
              <a:rPr lang="ru-RU" sz="3000" b="1" dirty="0" err="1">
                <a:latin typeface="Segoe Script" pitchFamily="66" charset="0"/>
              </a:rPr>
              <a:t>Брянщине</a:t>
            </a:r>
            <a:r>
              <a:rPr lang="ru-RU" sz="3000" b="1" dirty="0">
                <a:latin typeface="Segoe Script" pitchFamily="66" charset="0"/>
              </a:rPr>
              <a:t>, было захвачено оккупантами в первые месяцы войны … С начала августа 1941 года потянулись беженцы. Вслед за ними отступающие бойцы Красной Армии. </a:t>
            </a:r>
            <a:r>
              <a:rPr lang="ru-RU" sz="3200" b="1" dirty="0"/>
              <a:t> </a:t>
            </a:r>
            <a:endParaRPr lang="ru-RU" sz="3200" dirty="0"/>
          </a:p>
          <a:p>
            <a:r>
              <a:rPr lang="ru-RU" sz="3200" b="1" dirty="0"/>
              <a:t> </a:t>
            </a:r>
            <a:endParaRPr lang="ru-RU" sz="32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b="1" dirty="0"/>
              <a:t> </a:t>
            </a:r>
            <a:endParaRPr lang="ru-RU" sz="2800" dirty="0"/>
          </a:p>
          <a:p>
            <a:r>
              <a:rPr lang="ru-RU" sz="2800" dirty="0"/>
              <a:t> </a:t>
            </a:r>
          </a:p>
          <a:p>
            <a:pPr algn="ctr"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800" b="1" dirty="0">
                <a:effectLst/>
                <a:latin typeface="Segoe Script"/>
                <a:ea typeface="Calibri"/>
                <a:cs typeface="Times New Roman"/>
              </a:rPr>
              <a:t> </a:t>
            </a:r>
            <a:endParaRPr lang="ru-RU" sz="1100" dirty="0">
              <a:effectLst/>
              <a:latin typeface="Calibri"/>
              <a:ea typeface="Calibri"/>
              <a:cs typeface="Times New Roman"/>
            </a:endParaRPr>
          </a:p>
          <a:p>
            <a:pPr algn="ctr" eaLnBrk="0" fontAlgn="base" hangingPunct="0">
              <a:spcAft>
                <a:spcPts val="0"/>
              </a:spcAft>
            </a:pPr>
            <a:r>
              <a:rPr lang="ru-RU" sz="1800" kern="1200" dirty="0">
                <a:solidFill>
                  <a:srgbClr val="000000"/>
                </a:solidFill>
                <a:effectLst/>
                <a:latin typeface="Calibri"/>
                <a:ea typeface="Times New Roman"/>
                <a:cs typeface="Arial"/>
              </a:rPr>
              <a:t> </a:t>
            </a:r>
            <a:endParaRPr lang="ru-RU" sz="1200" dirty="0">
              <a:effectLst/>
              <a:latin typeface="Times New Roman"/>
              <a:ea typeface="Times New Roman"/>
            </a:endParaRPr>
          </a:p>
        </p:txBody>
      </p:sp>
    </p:spTree>
    <p:extLst>
      <p:ext uri="{BB962C8B-B14F-4D97-AF65-F5344CB8AC3E}">
        <p14:creationId xmlns:p14="http://schemas.microsoft.com/office/powerpoint/2010/main" val="188912179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Tm="15000">
        <p:push dir="u"/>
      </p:transition>
    </mc:Choice>
    <mc:Fallback xmlns="">
      <p:transition spd="slow" advTm="15000">
        <p:push dir="u"/>
      </p:transition>
    </mc:Fallback>
  </mc:AlternateContent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3955</TotalTime>
  <Words>618</Words>
  <Application>Microsoft Office PowerPoint</Application>
  <PresentationFormat>Экран (4:3)</PresentationFormat>
  <Paragraphs>123</Paragraphs>
  <Slides>21</Slides>
  <Notes>0</Notes>
  <HiddenSlides>0</HiddenSlides>
  <MMClips>1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21</vt:i4>
      </vt:variant>
    </vt:vector>
  </HeadingPairs>
  <TitlesOfParts>
    <vt:vector size="28" baseType="lpstr">
      <vt:lpstr>Arial</vt:lpstr>
      <vt:lpstr>Calibri</vt:lpstr>
      <vt:lpstr>Cambria Math</vt:lpstr>
      <vt:lpstr>Segoe Print</vt:lpstr>
      <vt:lpstr>Segoe Script</vt:lpstr>
      <vt:lpstr>Times New Roman</vt:lpstr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Company>SPecialiST RePack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1</dc:creator>
  <cp:lastModifiedBy>HP Arhiv</cp:lastModifiedBy>
  <cp:revision>180</cp:revision>
  <dcterms:created xsi:type="dcterms:W3CDTF">2015-03-28T11:07:49Z</dcterms:created>
  <dcterms:modified xsi:type="dcterms:W3CDTF">2020-03-25T06:34:44Z</dcterms:modified>
</cp:coreProperties>
</file>